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59" r:id="rId7"/>
    <p:sldId id="260" r:id="rId8"/>
    <p:sldId id="264" r:id="rId9"/>
    <p:sldId id="265"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88D08-4030-4D54-B614-F58B976B707C}"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8CC5824F-582B-47D3-8477-50EA4D8165D8}">
      <dgm:prSet custT="1"/>
      <dgm:spPr/>
      <dgm:t>
        <a:bodyPr/>
        <a:lstStyle/>
        <a:p>
          <a:pPr>
            <a:lnSpc>
              <a:spcPct val="100000"/>
            </a:lnSpc>
            <a:defRPr cap="all"/>
          </a:pPr>
          <a:r>
            <a:rPr lang="en-US" sz="2400" b="1" dirty="0"/>
            <a:t>Submitted By: -</a:t>
          </a:r>
        </a:p>
      </dgm:t>
    </dgm:pt>
    <dgm:pt modelId="{30470A36-A2E2-44EA-86FB-25019D712B3E}" type="parTrans" cxnId="{9C0672F8-94CB-4E37-9E42-85563B31DFA2}">
      <dgm:prSet/>
      <dgm:spPr/>
      <dgm:t>
        <a:bodyPr/>
        <a:lstStyle/>
        <a:p>
          <a:endParaRPr lang="en-US"/>
        </a:p>
      </dgm:t>
    </dgm:pt>
    <dgm:pt modelId="{41872F44-0C85-493C-A008-E40D9E39160D}" type="sibTrans" cxnId="{9C0672F8-94CB-4E37-9E42-85563B31DFA2}">
      <dgm:prSet/>
      <dgm:spPr/>
      <dgm:t>
        <a:bodyPr/>
        <a:lstStyle/>
        <a:p>
          <a:endParaRPr lang="en-US"/>
        </a:p>
      </dgm:t>
    </dgm:pt>
    <dgm:pt modelId="{52184DCC-B234-4925-B2BC-A2849DFE6D6A}">
      <dgm:prSet/>
      <dgm:spPr/>
      <dgm:t>
        <a:bodyPr/>
        <a:lstStyle/>
        <a:p>
          <a:pPr>
            <a:lnSpc>
              <a:spcPct val="100000"/>
            </a:lnSpc>
            <a:defRPr cap="all"/>
          </a:pPr>
          <a:r>
            <a:rPr lang="en-US" dirty="0"/>
            <a:t>Ekhlakh Ahmad</a:t>
          </a:r>
        </a:p>
      </dgm:t>
    </dgm:pt>
    <dgm:pt modelId="{557F825E-D87D-41AB-BC45-474A44F6322F}" type="parTrans" cxnId="{0A61EB18-CA4E-4DA8-B17A-A23385EEF87A}">
      <dgm:prSet/>
      <dgm:spPr/>
      <dgm:t>
        <a:bodyPr/>
        <a:lstStyle/>
        <a:p>
          <a:endParaRPr lang="en-US"/>
        </a:p>
      </dgm:t>
    </dgm:pt>
    <dgm:pt modelId="{E1513CCE-3C66-4526-928C-38E6C58AE05F}" type="sibTrans" cxnId="{0A61EB18-CA4E-4DA8-B17A-A23385EEF87A}">
      <dgm:prSet/>
      <dgm:spPr/>
      <dgm:t>
        <a:bodyPr/>
        <a:lstStyle/>
        <a:p>
          <a:endParaRPr lang="en-US"/>
        </a:p>
      </dgm:t>
    </dgm:pt>
    <dgm:pt modelId="{776C96EA-73F6-4A03-9118-3C54E272A612}">
      <dgm:prSet/>
      <dgm:spPr/>
      <dgm:t>
        <a:bodyPr/>
        <a:lstStyle/>
        <a:p>
          <a:pPr>
            <a:lnSpc>
              <a:spcPct val="100000"/>
            </a:lnSpc>
            <a:defRPr cap="all"/>
          </a:pPr>
          <a:r>
            <a:rPr lang="en-US" dirty="0"/>
            <a:t>Reg. No 12209166</a:t>
          </a:r>
        </a:p>
      </dgm:t>
    </dgm:pt>
    <dgm:pt modelId="{E4C95C1B-87BE-4A6A-B42F-6C34C317E423}" type="parTrans" cxnId="{1C8BC5BC-A64D-4D56-827A-0BF44F6B5307}">
      <dgm:prSet/>
      <dgm:spPr/>
      <dgm:t>
        <a:bodyPr/>
        <a:lstStyle/>
        <a:p>
          <a:endParaRPr lang="en-US"/>
        </a:p>
      </dgm:t>
    </dgm:pt>
    <dgm:pt modelId="{6732629F-A12B-4426-B37D-80BF9B812959}" type="sibTrans" cxnId="{1C8BC5BC-A64D-4D56-827A-0BF44F6B5307}">
      <dgm:prSet/>
      <dgm:spPr/>
      <dgm:t>
        <a:bodyPr/>
        <a:lstStyle/>
        <a:p>
          <a:endParaRPr lang="en-US"/>
        </a:p>
      </dgm:t>
    </dgm:pt>
    <dgm:pt modelId="{D0CB8EDC-1D51-4F40-AAA9-EEEF8A9F589B}">
      <dgm:prSet custT="1"/>
      <dgm:spPr/>
      <dgm:t>
        <a:bodyPr/>
        <a:lstStyle/>
        <a:p>
          <a:pPr>
            <a:lnSpc>
              <a:spcPct val="100000"/>
            </a:lnSpc>
            <a:defRPr cap="all"/>
          </a:pPr>
          <a:r>
            <a:rPr lang="en-US" sz="2400" b="1" dirty="0"/>
            <a:t>Roll No RD2215B50</a:t>
          </a:r>
        </a:p>
      </dgm:t>
    </dgm:pt>
    <dgm:pt modelId="{A3C726C3-3B32-4210-AF40-8CF259F1BBF0}" type="parTrans" cxnId="{14F6EEE3-FE21-4B67-928B-7A6A800056FA}">
      <dgm:prSet/>
      <dgm:spPr/>
      <dgm:t>
        <a:bodyPr/>
        <a:lstStyle/>
        <a:p>
          <a:endParaRPr lang="en-US"/>
        </a:p>
      </dgm:t>
    </dgm:pt>
    <dgm:pt modelId="{A0430BE4-AFBB-4F6A-BB0A-0D423EB2158F}" type="sibTrans" cxnId="{14F6EEE3-FE21-4B67-928B-7A6A800056FA}">
      <dgm:prSet/>
      <dgm:spPr/>
      <dgm:t>
        <a:bodyPr/>
        <a:lstStyle/>
        <a:p>
          <a:endParaRPr lang="en-US"/>
        </a:p>
      </dgm:t>
    </dgm:pt>
    <dgm:pt modelId="{ABC4C665-BA2B-4C8E-90E5-486C14676C5E}" type="pres">
      <dgm:prSet presAssocID="{1AC88D08-4030-4D54-B614-F58B976B707C}" presName="outerComposite" presStyleCnt="0">
        <dgm:presLayoutVars>
          <dgm:chMax val="5"/>
          <dgm:dir/>
          <dgm:resizeHandles val="exact"/>
        </dgm:presLayoutVars>
      </dgm:prSet>
      <dgm:spPr/>
    </dgm:pt>
    <dgm:pt modelId="{F2863DC1-D404-4B12-A64A-97C4F3ECC281}" type="pres">
      <dgm:prSet presAssocID="{1AC88D08-4030-4D54-B614-F58B976B707C}" presName="dummyMaxCanvas" presStyleCnt="0">
        <dgm:presLayoutVars/>
      </dgm:prSet>
      <dgm:spPr/>
    </dgm:pt>
    <dgm:pt modelId="{4DCEA3B1-EB39-4B57-9B43-A370F5A54753}" type="pres">
      <dgm:prSet presAssocID="{1AC88D08-4030-4D54-B614-F58B976B707C}" presName="FourNodes_1" presStyleLbl="node1" presStyleIdx="0" presStyleCnt="4">
        <dgm:presLayoutVars>
          <dgm:bulletEnabled val="1"/>
        </dgm:presLayoutVars>
      </dgm:prSet>
      <dgm:spPr/>
    </dgm:pt>
    <dgm:pt modelId="{60362803-93D4-4A48-ABB9-BBFD6BE1A31D}" type="pres">
      <dgm:prSet presAssocID="{1AC88D08-4030-4D54-B614-F58B976B707C}" presName="FourNodes_2" presStyleLbl="node1" presStyleIdx="1" presStyleCnt="4">
        <dgm:presLayoutVars>
          <dgm:bulletEnabled val="1"/>
        </dgm:presLayoutVars>
      </dgm:prSet>
      <dgm:spPr/>
    </dgm:pt>
    <dgm:pt modelId="{55B38BB6-C5E1-44F4-8EF1-401014A8D1A0}" type="pres">
      <dgm:prSet presAssocID="{1AC88D08-4030-4D54-B614-F58B976B707C}" presName="FourNodes_3" presStyleLbl="node1" presStyleIdx="2" presStyleCnt="4">
        <dgm:presLayoutVars>
          <dgm:bulletEnabled val="1"/>
        </dgm:presLayoutVars>
      </dgm:prSet>
      <dgm:spPr/>
    </dgm:pt>
    <dgm:pt modelId="{24BBF4E2-7616-4A4A-AFA6-2917575C6397}" type="pres">
      <dgm:prSet presAssocID="{1AC88D08-4030-4D54-B614-F58B976B707C}" presName="FourNodes_4" presStyleLbl="node1" presStyleIdx="3" presStyleCnt="4">
        <dgm:presLayoutVars>
          <dgm:bulletEnabled val="1"/>
        </dgm:presLayoutVars>
      </dgm:prSet>
      <dgm:spPr/>
    </dgm:pt>
    <dgm:pt modelId="{C5FBEA82-D78F-449E-8D76-119597FEF24C}" type="pres">
      <dgm:prSet presAssocID="{1AC88D08-4030-4D54-B614-F58B976B707C}" presName="FourConn_1-2" presStyleLbl="fgAccFollowNode1" presStyleIdx="0" presStyleCnt="3">
        <dgm:presLayoutVars>
          <dgm:bulletEnabled val="1"/>
        </dgm:presLayoutVars>
      </dgm:prSet>
      <dgm:spPr/>
    </dgm:pt>
    <dgm:pt modelId="{2DAE8418-0517-43D5-97D0-06B94A93447D}" type="pres">
      <dgm:prSet presAssocID="{1AC88D08-4030-4D54-B614-F58B976B707C}" presName="FourConn_2-3" presStyleLbl="fgAccFollowNode1" presStyleIdx="1" presStyleCnt="3">
        <dgm:presLayoutVars>
          <dgm:bulletEnabled val="1"/>
        </dgm:presLayoutVars>
      </dgm:prSet>
      <dgm:spPr/>
    </dgm:pt>
    <dgm:pt modelId="{0737482C-D501-4926-9794-E0EB112C8FF5}" type="pres">
      <dgm:prSet presAssocID="{1AC88D08-4030-4D54-B614-F58B976B707C}" presName="FourConn_3-4" presStyleLbl="fgAccFollowNode1" presStyleIdx="2" presStyleCnt="3">
        <dgm:presLayoutVars>
          <dgm:bulletEnabled val="1"/>
        </dgm:presLayoutVars>
      </dgm:prSet>
      <dgm:spPr/>
    </dgm:pt>
    <dgm:pt modelId="{C70C1FB3-AAA7-49E2-9F52-227DCEF9AA8E}" type="pres">
      <dgm:prSet presAssocID="{1AC88D08-4030-4D54-B614-F58B976B707C}" presName="FourNodes_1_text" presStyleLbl="node1" presStyleIdx="3" presStyleCnt="4">
        <dgm:presLayoutVars>
          <dgm:bulletEnabled val="1"/>
        </dgm:presLayoutVars>
      </dgm:prSet>
      <dgm:spPr/>
    </dgm:pt>
    <dgm:pt modelId="{F4C2859B-D10C-46FB-88CF-76003B32DD9A}" type="pres">
      <dgm:prSet presAssocID="{1AC88D08-4030-4D54-B614-F58B976B707C}" presName="FourNodes_2_text" presStyleLbl="node1" presStyleIdx="3" presStyleCnt="4">
        <dgm:presLayoutVars>
          <dgm:bulletEnabled val="1"/>
        </dgm:presLayoutVars>
      </dgm:prSet>
      <dgm:spPr/>
    </dgm:pt>
    <dgm:pt modelId="{17FAAA70-9D45-4466-8CCA-96D5DCE9559E}" type="pres">
      <dgm:prSet presAssocID="{1AC88D08-4030-4D54-B614-F58B976B707C}" presName="FourNodes_3_text" presStyleLbl="node1" presStyleIdx="3" presStyleCnt="4">
        <dgm:presLayoutVars>
          <dgm:bulletEnabled val="1"/>
        </dgm:presLayoutVars>
      </dgm:prSet>
      <dgm:spPr/>
    </dgm:pt>
    <dgm:pt modelId="{4A87F9FC-D992-4F81-BA60-EB8646767F01}" type="pres">
      <dgm:prSet presAssocID="{1AC88D08-4030-4D54-B614-F58B976B707C}" presName="FourNodes_4_text" presStyleLbl="node1" presStyleIdx="3" presStyleCnt="4">
        <dgm:presLayoutVars>
          <dgm:bulletEnabled val="1"/>
        </dgm:presLayoutVars>
      </dgm:prSet>
      <dgm:spPr/>
    </dgm:pt>
  </dgm:ptLst>
  <dgm:cxnLst>
    <dgm:cxn modelId="{19097012-FB9F-4A6D-9A70-73668BF312E6}" type="presOf" srcId="{D0CB8EDC-1D51-4F40-AAA9-EEEF8A9F589B}" destId="{4A87F9FC-D992-4F81-BA60-EB8646767F01}" srcOrd="1" destOrd="0" presId="urn:microsoft.com/office/officeart/2005/8/layout/vProcess5"/>
    <dgm:cxn modelId="{0A61EB18-CA4E-4DA8-B17A-A23385EEF87A}" srcId="{1AC88D08-4030-4D54-B614-F58B976B707C}" destId="{52184DCC-B234-4925-B2BC-A2849DFE6D6A}" srcOrd="1" destOrd="0" parTransId="{557F825E-D87D-41AB-BC45-474A44F6322F}" sibTransId="{E1513CCE-3C66-4526-928C-38E6C58AE05F}"/>
    <dgm:cxn modelId="{365C052E-19B1-4D47-8BCB-9B0B51BAA214}" type="presOf" srcId="{52184DCC-B234-4925-B2BC-A2849DFE6D6A}" destId="{60362803-93D4-4A48-ABB9-BBFD6BE1A31D}" srcOrd="0" destOrd="0" presId="urn:microsoft.com/office/officeart/2005/8/layout/vProcess5"/>
    <dgm:cxn modelId="{15A2872E-D07D-4EAA-8061-211F5FD9D0C4}" type="presOf" srcId="{8CC5824F-582B-47D3-8477-50EA4D8165D8}" destId="{C70C1FB3-AAA7-49E2-9F52-227DCEF9AA8E}" srcOrd="1" destOrd="0" presId="urn:microsoft.com/office/officeart/2005/8/layout/vProcess5"/>
    <dgm:cxn modelId="{568D5D66-413B-4B00-82AB-3B82A569C923}" type="presOf" srcId="{E1513CCE-3C66-4526-928C-38E6C58AE05F}" destId="{2DAE8418-0517-43D5-97D0-06B94A93447D}" srcOrd="0" destOrd="0" presId="urn:microsoft.com/office/officeart/2005/8/layout/vProcess5"/>
    <dgm:cxn modelId="{A72C2B51-9339-4E0E-BE05-8CFDB3C5A1D1}" type="presOf" srcId="{8CC5824F-582B-47D3-8477-50EA4D8165D8}" destId="{4DCEA3B1-EB39-4B57-9B43-A370F5A54753}" srcOrd="0" destOrd="0" presId="urn:microsoft.com/office/officeart/2005/8/layout/vProcess5"/>
    <dgm:cxn modelId="{A61CD772-8C14-4151-9325-3FE2465FA0A0}" type="presOf" srcId="{41872F44-0C85-493C-A008-E40D9E39160D}" destId="{C5FBEA82-D78F-449E-8D76-119597FEF24C}" srcOrd="0" destOrd="0" presId="urn:microsoft.com/office/officeart/2005/8/layout/vProcess5"/>
    <dgm:cxn modelId="{AC3E2255-ED56-4D46-A181-4A9B76736DE3}" type="presOf" srcId="{6732629F-A12B-4426-B37D-80BF9B812959}" destId="{0737482C-D501-4926-9794-E0EB112C8FF5}" srcOrd="0" destOrd="0" presId="urn:microsoft.com/office/officeart/2005/8/layout/vProcess5"/>
    <dgm:cxn modelId="{B64F1BAE-0637-487F-B585-313D8F1CA050}" type="presOf" srcId="{1AC88D08-4030-4D54-B614-F58B976B707C}" destId="{ABC4C665-BA2B-4C8E-90E5-486C14676C5E}" srcOrd="0" destOrd="0" presId="urn:microsoft.com/office/officeart/2005/8/layout/vProcess5"/>
    <dgm:cxn modelId="{C9777EB3-A500-49B0-942A-ADE29B330512}" type="presOf" srcId="{776C96EA-73F6-4A03-9118-3C54E272A612}" destId="{17FAAA70-9D45-4466-8CCA-96D5DCE9559E}" srcOrd="1" destOrd="0" presId="urn:microsoft.com/office/officeart/2005/8/layout/vProcess5"/>
    <dgm:cxn modelId="{1C8BC5BC-A64D-4D56-827A-0BF44F6B5307}" srcId="{1AC88D08-4030-4D54-B614-F58B976B707C}" destId="{776C96EA-73F6-4A03-9118-3C54E272A612}" srcOrd="2" destOrd="0" parTransId="{E4C95C1B-87BE-4A6A-B42F-6C34C317E423}" sibTransId="{6732629F-A12B-4426-B37D-80BF9B812959}"/>
    <dgm:cxn modelId="{9F0570C5-17A4-440C-8993-3217133A1525}" type="presOf" srcId="{52184DCC-B234-4925-B2BC-A2849DFE6D6A}" destId="{F4C2859B-D10C-46FB-88CF-76003B32DD9A}" srcOrd="1" destOrd="0" presId="urn:microsoft.com/office/officeart/2005/8/layout/vProcess5"/>
    <dgm:cxn modelId="{6E7E60E2-6F34-4DFD-A1BD-6950DE2DB827}" type="presOf" srcId="{776C96EA-73F6-4A03-9118-3C54E272A612}" destId="{55B38BB6-C5E1-44F4-8EF1-401014A8D1A0}" srcOrd="0" destOrd="0" presId="urn:microsoft.com/office/officeart/2005/8/layout/vProcess5"/>
    <dgm:cxn modelId="{14F6EEE3-FE21-4B67-928B-7A6A800056FA}" srcId="{1AC88D08-4030-4D54-B614-F58B976B707C}" destId="{D0CB8EDC-1D51-4F40-AAA9-EEEF8A9F589B}" srcOrd="3" destOrd="0" parTransId="{A3C726C3-3B32-4210-AF40-8CF259F1BBF0}" sibTransId="{A0430BE4-AFBB-4F6A-BB0A-0D423EB2158F}"/>
    <dgm:cxn modelId="{9C0672F8-94CB-4E37-9E42-85563B31DFA2}" srcId="{1AC88D08-4030-4D54-B614-F58B976B707C}" destId="{8CC5824F-582B-47D3-8477-50EA4D8165D8}" srcOrd="0" destOrd="0" parTransId="{30470A36-A2E2-44EA-86FB-25019D712B3E}" sibTransId="{41872F44-0C85-493C-A008-E40D9E39160D}"/>
    <dgm:cxn modelId="{B6D50EFB-4F76-4F9E-BEC8-1A2A5B3000B6}" type="presOf" srcId="{D0CB8EDC-1D51-4F40-AAA9-EEEF8A9F589B}" destId="{24BBF4E2-7616-4A4A-AFA6-2917575C6397}" srcOrd="0" destOrd="0" presId="urn:microsoft.com/office/officeart/2005/8/layout/vProcess5"/>
    <dgm:cxn modelId="{AE8DE7E5-653C-4A8D-BE33-58BFFAAF322E}" type="presParOf" srcId="{ABC4C665-BA2B-4C8E-90E5-486C14676C5E}" destId="{F2863DC1-D404-4B12-A64A-97C4F3ECC281}" srcOrd="0" destOrd="0" presId="urn:microsoft.com/office/officeart/2005/8/layout/vProcess5"/>
    <dgm:cxn modelId="{4DF1403E-93C8-462A-AD91-59241EEA27EB}" type="presParOf" srcId="{ABC4C665-BA2B-4C8E-90E5-486C14676C5E}" destId="{4DCEA3B1-EB39-4B57-9B43-A370F5A54753}" srcOrd="1" destOrd="0" presId="urn:microsoft.com/office/officeart/2005/8/layout/vProcess5"/>
    <dgm:cxn modelId="{ED79DA59-930B-4E11-AE40-A9B8AD02F55D}" type="presParOf" srcId="{ABC4C665-BA2B-4C8E-90E5-486C14676C5E}" destId="{60362803-93D4-4A48-ABB9-BBFD6BE1A31D}" srcOrd="2" destOrd="0" presId="urn:microsoft.com/office/officeart/2005/8/layout/vProcess5"/>
    <dgm:cxn modelId="{77E55397-6ED3-4D5A-BD76-DF956305FA9D}" type="presParOf" srcId="{ABC4C665-BA2B-4C8E-90E5-486C14676C5E}" destId="{55B38BB6-C5E1-44F4-8EF1-401014A8D1A0}" srcOrd="3" destOrd="0" presId="urn:microsoft.com/office/officeart/2005/8/layout/vProcess5"/>
    <dgm:cxn modelId="{6F19236D-1895-4671-9159-8615AEC64844}" type="presParOf" srcId="{ABC4C665-BA2B-4C8E-90E5-486C14676C5E}" destId="{24BBF4E2-7616-4A4A-AFA6-2917575C6397}" srcOrd="4" destOrd="0" presId="urn:microsoft.com/office/officeart/2005/8/layout/vProcess5"/>
    <dgm:cxn modelId="{6EDF376C-7CA6-4053-9646-B1D046902620}" type="presParOf" srcId="{ABC4C665-BA2B-4C8E-90E5-486C14676C5E}" destId="{C5FBEA82-D78F-449E-8D76-119597FEF24C}" srcOrd="5" destOrd="0" presId="urn:microsoft.com/office/officeart/2005/8/layout/vProcess5"/>
    <dgm:cxn modelId="{323ECE65-C04B-40C8-8A60-93F7F11946E2}" type="presParOf" srcId="{ABC4C665-BA2B-4C8E-90E5-486C14676C5E}" destId="{2DAE8418-0517-43D5-97D0-06B94A93447D}" srcOrd="6" destOrd="0" presId="urn:microsoft.com/office/officeart/2005/8/layout/vProcess5"/>
    <dgm:cxn modelId="{51E563B8-2270-4DAF-9A02-4EF237D201B3}" type="presParOf" srcId="{ABC4C665-BA2B-4C8E-90E5-486C14676C5E}" destId="{0737482C-D501-4926-9794-E0EB112C8FF5}" srcOrd="7" destOrd="0" presId="urn:microsoft.com/office/officeart/2005/8/layout/vProcess5"/>
    <dgm:cxn modelId="{6A9504DF-E5FD-4440-8CC1-682249AFE764}" type="presParOf" srcId="{ABC4C665-BA2B-4C8E-90E5-486C14676C5E}" destId="{C70C1FB3-AAA7-49E2-9F52-227DCEF9AA8E}" srcOrd="8" destOrd="0" presId="urn:microsoft.com/office/officeart/2005/8/layout/vProcess5"/>
    <dgm:cxn modelId="{5484829D-B84E-4E80-965F-5A1BD13F4562}" type="presParOf" srcId="{ABC4C665-BA2B-4C8E-90E5-486C14676C5E}" destId="{F4C2859B-D10C-46FB-88CF-76003B32DD9A}" srcOrd="9" destOrd="0" presId="urn:microsoft.com/office/officeart/2005/8/layout/vProcess5"/>
    <dgm:cxn modelId="{F6987E38-418D-4454-81E3-DF087861C433}" type="presParOf" srcId="{ABC4C665-BA2B-4C8E-90E5-486C14676C5E}" destId="{17FAAA70-9D45-4466-8CCA-96D5DCE9559E}" srcOrd="10" destOrd="0" presId="urn:microsoft.com/office/officeart/2005/8/layout/vProcess5"/>
    <dgm:cxn modelId="{689D9E6B-AC55-492B-B13F-87BA663C94BD}" type="presParOf" srcId="{ABC4C665-BA2B-4C8E-90E5-486C14676C5E}" destId="{4A87F9FC-D992-4F81-BA60-EB8646767F0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EA3B1-EB39-4B57-9B43-A370F5A54753}">
      <dsp:nvSpPr>
        <dsp:cNvPr id="0" name=""/>
        <dsp:cNvSpPr/>
      </dsp:nvSpPr>
      <dsp:spPr>
        <a:xfrm>
          <a:off x="0" y="0"/>
          <a:ext cx="4461570" cy="12434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defRPr cap="all"/>
          </a:pPr>
          <a:r>
            <a:rPr lang="en-US" sz="2400" b="1" kern="1200" dirty="0"/>
            <a:t>Submitted By: -</a:t>
          </a:r>
        </a:p>
      </dsp:txBody>
      <dsp:txXfrm>
        <a:off x="36419" y="36419"/>
        <a:ext cx="3014742" cy="1170592"/>
      </dsp:txXfrm>
    </dsp:sp>
    <dsp:sp modelId="{60362803-93D4-4A48-ABB9-BBFD6BE1A31D}">
      <dsp:nvSpPr>
        <dsp:cNvPr id="0" name=""/>
        <dsp:cNvSpPr/>
      </dsp:nvSpPr>
      <dsp:spPr>
        <a:xfrm>
          <a:off x="373656" y="1469508"/>
          <a:ext cx="4461570" cy="1243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defRPr cap="all"/>
          </a:pPr>
          <a:r>
            <a:rPr lang="en-US" sz="3000" kern="1200" dirty="0"/>
            <a:t>Ekhlakh Ahmad</a:t>
          </a:r>
        </a:p>
      </dsp:txBody>
      <dsp:txXfrm>
        <a:off x="410075" y="1505927"/>
        <a:ext cx="3206846" cy="1170592"/>
      </dsp:txXfrm>
    </dsp:sp>
    <dsp:sp modelId="{55B38BB6-C5E1-44F4-8EF1-401014A8D1A0}">
      <dsp:nvSpPr>
        <dsp:cNvPr id="0" name=""/>
        <dsp:cNvSpPr/>
      </dsp:nvSpPr>
      <dsp:spPr>
        <a:xfrm>
          <a:off x="741736" y="2939016"/>
          <a:ext cx="4461570" cy="12434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defRPr cap="all"/>
          </a:pPr>
          <a:r>
            <a:rPr lang="en-US" sz="3000" kern="1200" dirty="0"/>
            <a:t>Reg. No 12209166</a:t>
          </a:r>
        </a:p>
      </dsp:txBody>
      <dsp:txXfrm>
        <a:off x="778155" y="2975435"/>
        <a:ext cx="3212423" cy="1170592"/>
      </dsp:txXfrm>
    </dsp:sp>
    <dsp:sp modelId="{24BBF4E2-7616-4A4A-AFA6-2917575C6397}">
      <dsp:nvSpPr>
        <dsp:cNvPr id="0" name=""/>
        <dsp:cNvSpPr/>
      </dsp:nvSpPr>
      <dsp:spPr>
        <a:xfrm>
          <a:off x="1115392" y="4408524"/>
          <a:ext cx="4461570" cy="12434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defRPr cap="all"/>
          </a:pPr>
          <a:r>
            <a:rPr lang="en-US" sz="2400" b="1" kern="1200" dirty="0"/>
            <a:t>Roll No RD2215B50</a:t>
          </a:r>
        </a:p>
      </dsp:txBody>
      <dsp:txXfrm>
        <a:off x="1151811" y="4444943"/>
        <a:ext cx="3206846" cy="1170592"/>
      </dsp:txXfrm>
    </dsp:sp>
    <dsp:sp modelId="{C5FBEA82-D78F-449E-8D76-119597FEF24C}">
      <dsp:nvSpPr>
        <dsp:cNvPr id="0" name=""/>
        <dsp:cNvSpPr/>
      </dsp:nvSpPr>
      <dsp:spPr>
        <a:xfrm>
          <a:off x="3653340" y="952354"/>
          <a:ext cx="808229" cy="80822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835192" y="952354"/>
        <a:ext cx="444525" cy="608192"/>
      </dsp:txXfrm>
    </dsp:sp>
    <dsp:sp modelId="{2DAE8418-0517-43D5-97D0-06B94A93447D}">
      <dsp:nvSpPr>
        <dsp:cNvPr id="0" name=""/>
        <dsp:cNvSpPr/>
      </dsp:nvSpPr>
      <dsp:spPr>
        <a:xfrm>
          <a:off x="4026997" y="2421862"/>
          <a:ext cx="808229" cy="80822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08849" y="2421862"/>
        <a:ext cx="444525" cy="608192"/>
      </dsp:txXfrm>
    </dsp:sp>
    <dsp:sp modelId="{0737482C-D501-4926-9794-E0EB112C8FF5}">
      <dsp:nvSpPr>
        <dsp:cNvPr id="0" name=""/>
        <dsp:cNvSpPr/>
      </dsp:nvSpPr>
      <dsp:spPr>
        <a:xfrm>
          <a:off x="4395076" y="3891371"/>
          <a:ext cx="808229" cy="808229"/>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76928" y="3891371"/>
        <a:ext cx="444525" cy="60819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80A7-B74B-6381-2E5A-ECDCBE692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830D12-C218-3479-6258-477D4C751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637759-2F31-E9CE-5BD0-B5659D636BB2}"/>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9B31655F-AF5C-DA3B-8FA7-0A0645448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A5D5BE-F185-8B38-9198-3F8BE5A68DF7}"/>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654266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5636-CF65-031D-EC37-8C68EEDD26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00E6F2-95A1-F9E8-7299-3F4383B8FF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84DA4F-64CF-BDF9-4B14-467697BE940F}"/>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7A8B90FD-E7AB-6B7D-9E4B-5BD76168EE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3AF6BB-A72D-F3D4-80E3-72B07719BEB4}"/>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3486486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6D332C-EA22-C9AE-EE53-0175647BA3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E5ADF5-2D25-F392-512D-749BA53521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B6DE8E-5A6E-5795-0434-716AB5AE00AC}"/>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7341B304-413D-A9EF-2D37-F4C3053D6A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95AD1D-2544-7355-73DF-5ECBD42CE4ED}"/>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392217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35E0-1207-78CD-7F7F-780F062668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EF7D31-F0F4-2956-8F93-5B178CC16E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6AC0ED-669B-BD17-5437-E81534F69203}"/>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68A9C691-05C6-46ED-C522-36CBAAEC3F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0FCCFE-6030-7852-BAEE-D122A182B8F0}"/>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214348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DB484-A518-CD05-4158-08C7170865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A48C65-BA8D-F8F9-D31C-8BF70524FB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E03E25-D75D-5444-E8B9-1159748EDDB4}"/>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8FBD96F5-4517-0E26-8BF4-BDB6A354F2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B4B24-971D-D948-4591-D35A028B8C07}"/>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365790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8307-712E-2B4A-8A2C-771FD3D97F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F060ED-8DD5-1264-232C-0E58BA8310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DDC8C0-9C61-187E-3EF0-BEA2A2BFE5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B6F410-EBDE-D660-8B88-2B6E46225891}"/>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6" name="Footer Placeholder 5">
            <a:extLst>
              <a:ext uri="{FF2B5EF4-FFF2-40B4-BE49-F238E27FC236}">
                <a16:creationId xmlns:a16="http://schemas.microsoft.com/office/drawing/2014/main" id="{C5D255BA-35DE-3CF4-54AF-1B48644427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93844D-F872-85BD-C287-D826D7083857}"/>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382631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AC4C-2E38-0A11-2128-AD8CAA6D69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F6F70F-A371-F859-0914-50582ED970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9EBDA9-9FBD-7D19-479E-E3D8AB8385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BDB86C-9259-C001-16D2-F8A5BD876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855EC5-401C-F15E-E605-30E2F30148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A7CA31-349B-7DFC-B17A-2E091C8E176C}"/>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8" name="Footer Placeholder 7">
            <a:extLst>
              <a:ext uri="{FF2B5EF4-FFF2-40B4-BE49-F238E27FC236}">
                <a16:creationId xmlns:a16="http://schemas.microsoft.com/office/drawing/2014/main" id="{094DD0EA-15B8-B73F-85E4-FD01AE6EB8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C000C3-3D3D-4232-D465-2B85876F5597}"/>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211254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9788C-7024-7E30-62E3-19B5309F57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46C28A-30AC-6560-09D2-BF0A127FBC10}"/>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4" name="Footer Placeholder 3">
            <a:extLst>
              <a:ext uri="{FF2B5EF4-FFF2-40B4-BE49-F238E27FC236}">
                <a16:creationId xmlns:a16="http://schemas.microsoft.com/office/drawing/2014/main" id="{175AF7E6-FE0E-46E8-F094-FFF1AAA394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5A4B54-C595-1827-1B49-2A59422EEDFE}"/>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183683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920C5C-7D4C-A777-CF97-1AD7B33EC7A9}"/>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3" name="Footer Placeholder 2">
            <a:extLst>
              <a:ext uri="{FF2B5EF4-FFF2-40B4-BE49-F238E27FC236}">
                <a16:creationId xmlns:a16="http://schemas.microsoft.com/office/drawing/2014/main" id="{CB571857-FCCD-2886-634D-F6F214CCF3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A911C38-B192-670D-3E3A-AC9B5313699B}"/>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307954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10-2488-739D-C443-128C735C06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BE1C1B-AF22-AA06-3915-ACABA14FC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E73A5F-9CA3-21AA-4FEE-8A54DD463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8BA03-F529-2806-5B05-5E5F27EDC4A6}"/>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6" name="Footer Placeholder 5">
            <a:extLst>
              <a:ext uri="{FF2B5EF4-FFF2-40B4-BE49-F238E27FC236}">
                <a16:creationId xmlns:a16="http://schemas.microsoft.com/office/drawing/2014/main" id="{7368DA70-28F8-C99B-B591-6E67E46EB5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4BE7D0-2F54-FB86-DF37-336F0B00D42C}"/>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70582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AFEDE-6EB4-3AA0-7907-1100405E11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896857-C226-B95D-17C5-6002E9330C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AB808C-AB98-48D4-9C65-B3A38859A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2F56E-956F-2469-561E-491D1620A6E6}"/>
              </a:ext>
            </a:extLst>
          </p:cNvPr>
          <p:cNvSpPr>
            <a:spLocks noGrp="1"/>
          </p:cNvSpPr>
          <p:nvPr>
            <p:ph type="dt" sz="half" idx="10"/>
          </p:nvPr>
        </p:nvSpPr>
        <p:spPr/>
        <p:txBody>
          <a:bodyPr/>
          <a:lstStyle/>
          <a:p>
            <a:fld id="{EF8288E3-DCEA-4D06-909C-5C57BABA5A15}" type="datetimeFigureOut">
              <a:rPr lang="en-IN" smtClean="0"/>
              <a:t>06-03-2023</a:t>
            </a:fld>
            <a:endParaRPr lang="en-IN"/>
          </a:p>
        </p:txBody>
      </p:sp>
      <p:sp>
        <p:nvSpPr>
          <p:cNvPr id="6" name="Footer Placeholder 5">
            <a:extLst>
              <a:ext uri="{FF2B5EF4-FFF2-40B4-BE49-F238E27FC236}">
                <a16:creationId xmlns:a16="http://schemas.microsoft.com/office/drawing/2014/main" id="{893FFA71-01FC-E25A-6854-8EFC515A7A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B704AB-84A0-B2FA-F5DF-8B6BEE200C9A}"/>
              </a:ext>
            </a:extLst>
          </p:cNvPr>
          <p:cNvSpPr>
            <a:spLocks noGrp="1"/>
          </p:cNvSpPr>
          <p:nvPr>
            <p:ph type="sldNum" sz="quarter" idx="12"/>
          </p:nvPr>
        </p:nvSpPr>
        <p:spPr/>
        <p:txBody>
          <a:bodyPr/>
          <a:lstStyle/>
          <a:p>
            <a:fld id="{E1D272C4-71B4-44B0-985D-24A6D3E788D1}" type="slidenum">
              <a:rPr lang="en-IN" smtClean="0"/>
              <a:t>‹#›</a:t>
            </a:fld>
            <a:endParaRPr lang="en-IN"/>
          </a:p>
        </p:txBody>
      </p:sp>
    </p:spTree>
    <p:extLst>
      <p:ext uri="{BB962C8B-B14F-4D97-AF65-F5344CB8AC3E}">
        <p14:creationId xmlns:p14="http://schemas.microsoft.com/office/powerpoint/2010/main" val="160859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BC155F-DC6B-B460-F4CF-9CAAFB0FD2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E43ABE-C768-EE67-DCFC-386FC78FD4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EBE066-009E-EF79-7907-596D37B5C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288E3-DCEA-4D06-909C-5C57BABA5A15}" type="datetimeFigureOut">
              <a:rPr lang="en-IN" smtClean="0"/>
              <a:t>06-03-2023</a:t>
            </a:fld>
            <a:endParaRPr lang="en-IN"/>
          </a:p>
        </p:txBody>
      </p:sp>
      <p:sp>
        <p:nvSpPr>
          <p:cNvPr id="5" name="Footer Placeholder 4">
            <a:extLst>
              <a:ext uri="{FF2B5EF4-FFF2-40B4-BE49-F238E27FC236}">
                <a16:creationId xmlns:a16="http://schemas.microsoft.com/office/drawing/2014/main" id="{C4110ADC-8345-6D41-6A70-973C606256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6F416B-4E21-0516-A565-CFCA93B245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272C4-71B4-44B0-985D-24A6D3E788D1}" type="slidenum">
              <a:rPr lang="en-IN" smtClean="0"/>
              <a:t>‹#›</a:t>
            </a:fld>
            <a:endParaRPr lang="en-IN"/>
          </a:p>
        </p:txBody>
      </p:sp>
    </p:spTree>
    <p:extLst>
      <p:ext uri="{BB962C8B-B14F-4D97-AF65-F5344CB8AC3E}">
        <p14:creationId xmlns:p14="http://schemas.microsoft.com/office/powerpoint/2010/main" val="3633510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63">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65"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9" name="Freeform: Shape 6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Freeform: Shape 7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2" name="Freeform: Shape 7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3" name="Freeform: Shape 7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4" name="Freeform: Shape 7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5" name="Freeform: Shape 7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F0327FF-B00B-47E1-4296-AA1E799D3FF6}"/>
              </a:ext>
            </a:extLst>
          </p:cNvPr>
          <p:cNvSpPr>
            <a:spLocks noGrp="1"/>
          </p:cNvSpPr>
          <p:nvPr>
            <p:ph type="ctrTitle"/>
          </p:nvPr>
        </p:nvSpPr>
        <p:spPr>
          <a:xfrm>
            <a:off x="106281" y="2048800"/>
            <a:ext cx="6111878" cy="3676261"/>
          </a:xfrm>
        </p:spPr>
        <p:txBody>
          <a:bodyPr vert="horz" lIns="91440" tIns="45720" rIns="91440" bIns="45720" rtlCol="0" anchor="ctr">
            <a:normAutofit/>
          </a:bodyPr>
          <a:lstStyle/>
          <a:p>
            <a:r>
              <a:rPr lang="en-US" sz="6600" dirty="0">
                <a:effectLst>
                  <a:outerShdw blurRad="50800" dist="38100" algn="l" rotWithShape="0">
                    <a:prstClr val="black">
                      <a:alpha val="40000"/>
                    </a:prstClr>
                  </a:outerShdw>
                </a:effectLst>
              </a:rPr>
              <a:t>Define Privacy Protection and Law.</a:t>
            </a:r>
            <a:endParaRPr lang="en-US" sz="28700" kern="1200" dirty="0">
              <a:solidFill>
                <a:schemeClr val="bg1"/>
              </a:solidFill>
              <a:effectLst>
                <a:outerShdw blurRad="50800" dist="38100" algn="l" rotWithShape="0">
                  <a:prstClr val="black">
                    <a:alpha val="40000"/>
                  </a:prstClr>
                </a:outerShdw>
              </a:effectLst>
              <a:latin typeface="+mj-lt"/>
              <a:ea typeface="+mj-ea"/>
              <a:cs typeface="+mj-cs"/>
            </a:endParaRPr>
          </a:p>
        </p:txBody>
      </p:sp>
      <p:sp>
        <p:nvSpPr>
          <p:cNvPr id="4" name="TextBox 3">
            <a:extLst>
              <a:ext uri="{FF2B5EF4-FFF2-40B4-BE49-F238E27FC236}">
                <a16:creationId xmlns:a16="http://schemas.microsoft.com/office/drawing/2014/main" id="{FD7391F3-F1A0-3BD1-B75A-A1B08BF7BDBA}"/>
              </a:ext>
            </a:extLst>
          </p:cNvPr>
          <p:cNvSpPr txBox="1"/>
          <p:nvPr/>
        </p:nvSpPr>
        <p:spPr>
          <a:xfrm>
            <a:off x="5638800" y="2971800"/>
            <a:ext cx="914400" cy="914400"/>
          </a:xfrm>
          <a:prstGeom prst="rect">
            <a:avLst/>
          </a:prstGeom>
          <a:noFill/>
        </p:spPr>
        <p:txBody>
          <a:bodyPr wrap="square" rtlCol="0">
            <a:spAutoFit/>
          </a:bodyPr>
          <a:lstStyle/>
          <a:p>
            <a:endParaRPr lang="en-IN" dirty="0"/>
          </a:p>
        </p:txBody>
      </p:sp>
      <p:graphicFrame>
        <p:nvGraphicFramePr>
          <p:cNvPr id="42" name="TextBox 4">
            <a:extLst>
              <a:ext uri="{FF2B5EF4-FFF2-40B4-BE49-F238E27FC236}">
                <a16:creationId xmlns:a16="http://schemas.microsoft.com/office/drawing/2014/main" id="{23E730AA-1CB1-F33D-FD3D-1FE64B850A31}"/>
              </a:ext>
            </a:extLst>
          </p:cNvPr>
          <p:cNvGraphicFramePr/>
          <p:nvPr>
            <p:extLst>
              <p:ext uri="{D42A27DB-BD31-4B8C-83A1-F6EECF244321}">
                <p14:modId xmlns:p14="http://schemas.microsoft.com/office/powerpoint/2010/main" val="1159960202"/>
              </p:ext>
            </p:extLst>
          </p:nvPr>
        </p:nvGraphicFramePr>
        <p:xfrm>
          <a:off x="6234037" y="529388"/>
          <a:ext cx="5576963"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56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9" name="Picture 4" descr="Angled shot of pen on a graph">
            <a:extLst>
              <a:ext uri="{FF2B5EF4-FFF2-40B4-BE49-F238E27FC236}">
                <a16:creationId xmlns:a16="http://schemas.microsoft.com/office/drawing/2014/main" id="{BF1D02BA-BCAC-61AE-DF1D-8682ED914C40}"/>
              </a:ext>
            </a:extLst>
          </p:cNvPr>
          <p:cNvPicPr>
            <a:picLocks noChangeAspect="1"/>
          </p:cNvPicPr>
          <p:nvPr/>
        </p:nvPicPr>
        <p:blipFill rotWithShape="1">
          <a:blip r:embed="rId2"/>
          <a:srcRect r="31771"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0"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05C0A7E-2453-AE06-6B7E-4DD32A40255D}"/>
              </a:ext>
            </a:extLst>
          </p:cNvPr>
          <p:cNvSpPr>
            <a:spLocks noGrp="1"/>
          </p:cNvSpPr>
          <p:nvPr>
            <p:ph type="title"/>
          </p:nvPr>
        </p:nvSpPr>
        <p:spPr>
          <a:xfrm>
            <a:off x="804673" y="1396289"/>
            <a:ext cx="4782458" cy="1325563"/>
          </a:xfrm>
        </p:spPr>
        <p:txBody>
          <a:bodyPr>
            <a:normAutofit/>
          </a:bodyPr>
          <a:lstStyle/>
          <a:p>
            <a:r>
              <a:rPr lang="en-IN" b="1" dirty="0"/>
              <a:t>Digital Signature</a:t>
            </a:r>
          </a:p>
        </p:txBody>
      </p:sp>
      <p:sp>
        <p:nvSpPr>
          <p:cNvPr id="3" name="Content Placeholder 2">
            <a:extLst>
              <a:ext uri="{FF2B5EF4-FFF2-40B4-BE49-F238E27FC236}">
                <a16:creationId xmlns:a16="http://schemas.microsoft.com/office/drawing/2014/main" id="{67B5E1B6-00EB-9FF2-039D-14BBA2A9B35B}"/>
              </a:ext>
            </a:extLst>
          </p:cNvPr>
          <p:cNvSpPr>
            <a:spLocks noGrp="1"/>
          </p:cNvSpPr>
          <p:nvPr>
            <p:ph idx="1"/>
          </p:nvPr>
        </p:nvSpPr>
        <p:spPr>
          <a:xfrm>
            <a:off x="804672" y="2871982"/>
            <a:ext cx="4782458" cy="3181684"/>
          </a:xfrm>
        </p:spPr>
        <p:txBody>
          <a:bodyPr anchor="t">
            <a:normAutofit/>
          </a:bodyPr>
          <a:lstStyle/>
          <a:p>
            <a:r>
              <a:rPr lang="en-IN" sz="1800"/>
              <a:t>A digital signature makes used of encrypted data</a:t>
            </a:r>
          </a:p>
          <a:p>
            <a:r>
              <a:rPr lang="en-IN" sz="1800"/>
              <a:t>A digital signature is encrypted data used to show that the data being sent or read it genuine</a:t>
            </a:r>
          </a:p>
          <a:p>
            <a:r>
              <a:rPr lang="en-IN" sz="1800"/>
              <a:t>If the recipient of the data can correctly decrypt the digital signature then the data should be correct </a:t>
            </a:r>
          </a:p>
        </p:txBody>
      </p:sp>
    </p:spTree>
    <p:extLst>
      <p:ext uri="{BB962C8B-B14F-4D97-AF65-F5344CB8AC3E}">
        <p14:creationId xmlns:p14="http://schemas.microsoft.com/office/powerpoint/2010/main" val="35148097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46CC9-5904-1463-A64D-D0778136D910}"/>
              </a:ext>
            </a:extLst>
          </p:cNvPr>
          <p:cNvSpPr>
            <a:spLocks noGrp="1"/>
          </p:cNvSpPr>
          <p:nvPr>
            <p:ph type="title"/>
          </p:nvPr>
        </p:nvSpPr>
        <p:spPr>
          <a:xfrm>
            <a:off x="838201" y="365125"/>
            <a:ext cx="5251316" cy="1807305"/>
          </a:xfrm>
        </p:spPr>
        <p:txBody>
          <a:bodyPr>
            <a:normAutofit/>
          </a:bodyPr>
          <a:lstStyle/>
          <a:p>
            <a:r>
              <a:rPr lang="en-IN" b="1" i="0" dirty="0">
                <a:effectLst/>
                <a:latin typeface="clcicgqyw0002obe2xroteu2c"/>
              </a:rPr>
              <a:t>Conclusion</a:t>
            </a:r>
            <a:br>
              <a:rPr lang="en-IN" b="1" i="0" dirty="0">
                <a:effectLst/>
                <a:latin typeface="clcicgqyw0002obe2xroteu2c"/>
              </a:rPr>
            </a:br>
            <a:endParaRPr lang="en-IN" dirty="0"/>
          </a:p>
        </p:txBody>
      </p:sp>
      <p:sp>
        <p:nvSpPr>
          <p:cNvPr id="3" name="Content Placeholder 2">
            <a:extLst>
              <a:ext uri="{FF2B5EF4-FFF2-40B4-BE49-F238E27FC236}">
                <a16:creationId xmlns:a16="http://schemas.microsoft.com/office/drawing/2014/main" id="{3D07D3AC-FC39-B1C0-1918-F0BA43153BAC}"/>
              </a:ext>
            </a:extLst>
          </p:cNvPr>
          <p:cNvSpPr>
            <a:spLocks noGrp="1"/>
          </p:cNvSpPr>
          <p:nvPr>
            <p:ph idx="1"/>
          </p:nvPr>
        </p:nvSpPr>
        <p:spPr>
          <a:xfrm>
            <a:off x="838200" y="2333297"/>
            <a:ext cx="4619621" cy="3843666"/>
          </a:xfrm>
        </p:spPr>
        <p:txBody>
          <a:bodyPr>
            <a:normAutofit/>
          </a:bodyPr>
          <a:lstStyle/>
          <a:p>
            <a:r>
              <a:rPr lang="en-US" sz="1700" b="0" i="0">
                <a:effectLst/>
                <a:latin typeface="clcicgqyw0002obe2xroteu2c"/>
              </a:rPr>
              <a:t>Privacy protection and law is an important set of rules and regulations that protect an individual's right to privacy. It is important to ensure that organizations comply with these laws in order to protect individuals' personal information and ensure that their privacy rights are respected and protected.</a:t>
            </a:r>
          </a:p>
          <a:p>
            <a:r>
              <a:rPr lang="en-US" sz="1700" b="0" i="0">
                <a:effectLst/>
                <a:latin typeface="clcicgqyw0002obe2xroteu2c"/>
              </a:rPr>
              <a:t>It is also important to be aware of the consequences of violating privacy protection and law, as it can have a negative impact on an organization's reputation and lead to fines or other penalties. It is therefore essential for organizations to ensure that they are compliant with privacy laws and regulations</a:t>
            </a:r>
          </a:p>
          <a:p>
            <a:endParaRPr lang="en-IN" sz="1700"/>
          </a:p>
        </p:txBody>
      </p:sp>
      <p:pic>
        <p:nvPicPr>
          <p:cNvPr id="5" name="Picture 4" descr="A picture containing outdoor&#10;&#10;Description automatically generated">
            <a:extLst>
              <a:ext uri="{FF2B5EF4-FFF2-40B4-BE49-F238E27FC236}">
                <a16:creationId xmlns:a16="http://schemas.microsoft.com/office/drawing/2014/main" id="{DFC71EF6-FC00-36D5-ECD1-B6B7485C4BD4}"/>
              </a:ext>
            </a:extLst>
          </p:cNvPr>
          <p:cNvPicPr>
            <a:picLocks noChangeAspect="1"/>
          </p:cNvPicPr>
          <p:nvPr/>
        </p:nvPicPr>
        <p:blipFill rotWithShape="1">
          <a:blip r:embed="rId2">
            <a:extLst>
              <a:ext uri="{28A0092B-C50C-407E-A947-70E740481C1C}">
                <a14:useLocalDpi xmlns:a14="http://schemas.microsoft.com/office/drawing/2010/main" val="0"/>
              </a:ext>
            </a:extLst>
          </a:blip>
          <a:srcRect l="8308" r="474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4614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377F3D5-F6C5-E858-1E4F-0B9E66BFB79D}"/>
              </a:ext>
            </a:extLst>
          </p:cNvPr>
          <p:cNvSpPr>
            <a:spLocks noGrp="1"/>
          </p:cNvSpPr>
          <p:nvPr>
            <p:ph idx="1"/>
          </p:nvPr>
        </p:nvSpPr>
        <p:spPr>
          <a:xfrm>
            <a:off x="805543" y="1539551"/>
            <a:ext cx="5272888" cy="4514115"/>
          </a:xfrm>
        </p:spPr>
        <p:txBody>
          <a:bodyPr anchor="t">
            <a:normAutofit/>
          </a:bodyPr>
          <a:lstStyle/>
          <a:p>
            <a:r>
              <a:rPr lang="en-US" sz="1800" b="1" i="0" dirty="0">
                <a:effectLst/>
                <a:latin typeface="clcicgqyw0002obe2xroteu2c"/>
              </a:rPr>
              <a:t>What is Privacy Protection and Law?</a:t>
            </a:r>
          </a:p>
          <a:p>
            <a:r>
              <a:rPr lang="en-US" sz="1800" b="1" i="0" dirty="0">
                <a:effectLst/>
                <a:latin typeface="clcicgqyw0002obe2xroteu2c"/>
              </a:rPr>
              <a:t>Why is Privacy Protection and Law Important?</a:t>
            </a:r>
          </a:p>
          <a:p>
            <a:r>
              <a:rPr lang="en-US" sz="1800" b="1" i="0" dirty="0">
                <a:effectLst/>
                <a:latin typeface="clcicgqyw0002obe2xroteu2c"/>
              </a:rPr>
              <a:t>What Does Privacy Protection and Law Cover?</a:t>
            </a:r>
          </a:p>
          <a:p>
            <a:r>
              <a:rPr lang="en-US" sz="1800" b="1" i="0" dirty="0">
                <a:effectLst/>
                <a:latin typeface="clcicgqyw0002obe2xroteu2c"/>
              </a:rPr>
              <a:t>Who is Responsible for Enforcing Privacy Protection and Law?</a:t>
            </a:r>
          </a:p>
          <a:p>
            <a:r>
              <a:rPr lang="en-US" sz="1800" b="1" i="0" dirty="0">
                <a:effectLst/>
                <a:latin typeface="clcicgqyw0002obe2xroteu2c"/>
              </a:rPr>
              <a:t>What Are the Consequences of Violating Privacy Protection and Law?</a:t>
            </a:r>
          </a:p>
          <a:p>
            <a:r>
              <a:rPr lang="en-US" sz="1800" b="1" dirty="0"/>
              <a:t>Physical Security</a:t>
            </a:r>
          </a:p>
          <a:p>
            <a:r>
              <a:rPr lang="en-IN" sz="1800" b="1" dirty="0"/>
              <a:t>Encryption</a:t>
            </a:r>
          </a:p>
          <a:p>
            <a:r>
              <a:rPr lang="en-IN" sz="1800" b="1" dirty="0"/>
              <a:t>Digital Signature</a:t>
            </a:r>
            <a:endParaRPr lang="en-US" sz="1800" b="1" dirty="0"/>
          </a:p>
          <a:p>
            <a:r>
              <a:rPr lang="en-US" sz="1800" b="1" i="0" dirty="0">
                <a:effectLst/>
                <a:latin typeface="clcicgqyw0002obe2xroteu2c"/>
              </a:rPr>
              <a:t>Conclusion</a:t>
            </a:r>
          </a:p>
          <a:p>
            <a:endParaRPr lang="en-IN" sz="1800" dirty="0"/>
          </a:p>
        </p:txBody>
      </p:sp>
      <p:sp>
        <p:nvSpPr>
          <p:cNvPr id="11"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2">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Lock">
            <a:extLst>
              <a:ext uri="{FF2B5EF4-FFF2-40B4-BE49-F238E27FC236}">
                <a16:creationId xmlns:a16="http://schemas.microsoft.com/office/drawing/2014/main" id="{91594D41-61F8-04F3-9A89-AE4D4CAFA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24800" y="1957050"/>
            <a:ext cx="3945463" cy="3945463"/>
          </a:xfrm>
          <a:prstGeom prst="rect">
            <a:avLst/>
          </a:prstGeom>
        </p:spPr>
      </p:pic>
    </p:spTree>
    <p:extLst>
      <p:ext uri="{BB962C8B-B14F-4D97-AF65-F5344CB8AC3E}">
        <p14:creationId xmlns:p14="http://schemas.microsoft.com/office/powerpoint/2010/main" val="21337635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4E97B-44CC-76BE-53D7-19B17E42F1FF}"/>
              </a:ext>
            </a:extLst>
          </p:cNvPr>
          <p:cNvSpPr>
            <a:spLocks noGrp="1"/>
          </p:cNvSpPr>
          <p:nvPr>
            <p:ph type="title"/>
          </p:nvPr>
        </p:nvSpPr>
        <p:spPr>
          <a:xfrm>
            <a:off x="640080" y="325369"/>
            <a:ext cx="4368602" cy="1956841"/>
          </a:xfrm>
        </p:spPr>
        <p:txBody>
          <a:bodyPr anchor="b">
            <a:normAutofit/>
          </a:bodyPr>
          <a:lstStyle/>
          <a:p>
            <a:r>
              <a:rPr lang="en-US" sz="3800" b="1" i="0">
                <a:effectLst/>
                <a:latin typeface="clcicgqyw0002obe2xroteu2c"/>
              </a:rPr>
              <a:t>What is Privacy Protection and Law?</a:t>
            </a:r>
            <a:br>
              <a:rPr lang="en-US" sz="3800" b="1" i="0">
                <a:effectLst/>
                <a:latin typeface="clcicgqyw0002obe2xroteu2c"/>
              </a:rPr>
            </a:br>
            <a:endParaRPr lang="en-IN" sz="3800"/>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5ECE2B-3EED-E805-8B2C-CA038C497EAC}"/>
              </a:ext>
            </a:extLst>
          </p:cNvPr>
          <p:cNvSpPr>
            <a:spLocks noGrp="1"/>
          </p:cNvSpPr>
          <p:nvPr>
            <p:ph idx="1"/>
          </p:nvPr>
        </p:nvSpPr>
        <p:spPr>
          <a:xfrm>
            <a:off x="640080" y="2872899"/>
            <a:ext cx="4243589" cy="3320668"/>
          </a:xfrm>
        </p:spPr>
        <p:txBody>
          <a:bodyPr>
            <a:normAutofit/>
          </a:bodyPr>
          <a:lstStyle/>
          <a:p>
            <a:r>
              <a:rPr lang="en-US" sz="1500" b="0" i="0">
                <a:effectLst/>
                <a:latin typeface="clcicgqyw0002obe2xroteu2c"/>
              </a:rPr>
              <a:t>Privacy protection and law is a set of rules and regulations that protect an individual's right to privacy. It is a legal framework that sets out the limits on what information can be collected and used, and how it can be used. It also includes laws that protect personal information from being shared without permission.</a:t>
            </a:r>
          </a:p>
          <a:p>
            <a:r>
              <a:rPr lang="en-US" sz="1500" b="0" i="0">
                <a:effectLst/>
                <a:latin typeface="clcicgqyw0002obe2xroteu2c"/>
              </a:rPr>
              <a:t>The purpose of privacy protection and law is to ensure that individuals have control over their personal information and how it is used. It is also intended to protect individuals from having their information misused or shared without their consent. This includes preventing the unauthorized disclosure or use of personal data.</a:t>
            </a:r>
          </a:p>
          <a:p>
            <a:endParaRPr lang="en-IN" sz="1500"/>
          </a:p>
        </p:txBody>
      </p:sp>
      <p:pic>
        <p:nvPicPr>
          <p:cNvPr id="5" name="Picture 4" descr="A picture containing stone, brick, building material&#10;&#10;Description automatically generated">
            <a:extLst>
              <a:ext uri="{FF2B5EF4-FFF2-40B4-BE49-F238E27FC236}">
                <a16:creationId xmlns:a16="http://schemas.microsoft.com/office/drawing/2014/main" id="{82CD9E42-076A-EF0A-F1A6-CB02B5E13E93}"/>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1713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E6EC8-A816-6536-ABE6-50D1E05B6540}"/>
              </a:ext>
            </a:extLst>
          </p:cNvPr>
          <p:cNvSpPr>
            <a:spLocks noGrp="1"/>
          </p:cNvSpPr>
          <p:nvPr>
            <p:ph type="title"/>
          </p:nvPr>
        </p:nvSpPr>
        <p:spPr>
          <a:xfrm>
            <a:off x="6513788" y="365125"/>
            <a:ext cx="4840010" cy="1807305"/>
          </a:xfrm>
        </p:spPr>
        <p:txBody>
          <a:bodyPr>
            <a:normAutofit/>
          </a:bodyPr>
          <a:lstStyle/>
          <a:p>
            <a:r>
              <a:rPr lang="en-US" sz="3400" b="1" i="0">
                <a:effectLst/>
                <a:latin typeface="clcicgqyw0002obe2xroteu2c"/>
              </a:rPr>
              <a:t>Why is Privacy Protection and Law Important?</a:t>
            </a:r>
            <a:br>
              <a:rPr lang="en-US" sz="3400" b="1" i="0">
                <a:effectLst/>
                <a:latin typeface="clcicgqyw0002obe2xroteu2c"/>
              </a:rPr>
            </a:br>
            <a:endParaRPr lang="en-IN" sz="3400"/>
          </a:p>
        </p:txBody>
      </p:sp>
      <p:pic>
        <p:nvPicPr>
          <p:cNvPr id="5" name="Picture 4" descr="A picture containing building, brick, stone&#10;&#10;Description automatically generated">
            <a:extLst>
              <a:ext uri="{FF2B5EF4-FFF2-40B4-BE49-F238E27FC236}">
                <a16:creationId xmlns:a16="http://schemas.microsoft.com/office/drawing/2014/main" id="{4414A3E9-A48D-6EFB-75DA-3C72A713211F}"/>
              </a:ext>
            </a:extLst>
          </p:cNvPr>
          <p:cNvPicPr>
            <a:picLocks noChangeAspect="1"/>
          </p:cNvPicPr>
          <p:nvPr/>
        </p:nvPicPr>
        <p:blipFill rotWithShape="1">
          <a:blip r:embed="rId2">
            <a:extLst>
              <a:ext uri="{28A0092B-C50C-407E-A947-70E740481C1C}">
                <a14:useLocalDpi xmlns:a14="http://schemas.microsoft.com/office/drawing/2010/main" val="0"/>
              </a:ext>
            </a:extLst>
          </a:blip>
          <a:srcRect r="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7CD8415-39A8-692B-33A9-2ABAE4994464}"/>
              </a:ext>
            </a:extLst>
          </p:cNvPr>
          <p:cNvSpPr>
            <a:spLocks noGrp="1"/>
          </p:cNvSpPr>
          <p:nvPr>
            <p:ph idx="1"/>
          </p:nvPr>
        </p:nvSpPr>
        <p:spPr>
          <a:xfrm>
            <a:off x="6513788" y="2333297"/>
            <a:ext cx="4840010" cy="3843666"/>
          </a:xfrm>
        </p:spPr>
        <p:txBody>
          <a:bodyPr>
            <a:normAutofit/>
          </a:bodyPr>
          <a:lstStyle/>
          <a:p>
            <a:r>
              <a:rPr lang="en-US" sz="1700" b="0" i="0">
                <a:effectLst/>
                <a:latin typeface="clcicgqyw0002obe2xroteu2c"/>
              </a:rPr>
              <a:t>Privacy protection and law is important because it helps to protect individuals' personal information from being misused or shared without their consent. It also helps to ensure that individuals have control over how their personal information is used. This is especially important in a world where data is increasingly being collected and shared.</a:t>
            </a:r>
          </a:p>
          <a:p>
            <a:r>
              <a:rPr lang="en-US" sz="1700" b="0" i="0">
                <a:effectLst/>
                <a:latin typeface="clcicgqyw0002obe2xroteu2c"/>
              </a:rPr>
              <a:t>Privacy protection and law is also important because it helps to ensure that individuals are not discriminated against or exploited based on their personal information. This includes preventing employers from using personal information to make decisions about hiring, promotions, or other employment-related matters.</a:t>
            </a:r>
          </a:p>
          <a:p>
            <a:endParaRPr lang="en-IN" sz="1700"/>
          </a:p>
        </p:txBody>
      </p:sp>
    </p:spTree>
    <p:extLst>
      <p:ext uri="{BB962C8B-B14F-4D97-AF65-F5344CB8AC3E}">
        <p14:creationId xmlns:p14="http://schemas.microsoft.com/office/powerpoint/2010/main" val="167266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A572-9381-74F6-5BBC-23E01AC627C5}"/>
              </a:ext>
            </a:extLst>
          </p:cNvPr>
          <p:cNvSpPr>
            <a:spLocks noGrp="1"/>
          </p:cNvSpPr>
          <p:nvPr>
            <p:ph type="title"/>
          </p:nvPr>
        </p:nvSpPr>
        <p:spPr>
          <a:xfrm>
            <a:off x="4965430" y="629268"/>
            <a:ext cx="6586491" cy="1286160"/>
          </a:xfrm>
        </p:spPr>
        <p:txBody>
          <a:bodyPr anchor="b">
            <a:normAutofit/>
          </a:bodyPr>
          <a:lstStyle/>
          <a:p>
            <a:r>
              <a:rPr lang="en-US" sz="2800" b="1" i="0">
                <a:effectLst/>
                <a:latin typeface="clcicgqyw0002obe2xroteu2c"/>
              </a:rPr>
              <a:t>What Does Privacy Protection and Law Cover?</a:t>
            </a:r>
            <a:br>
              <a:rPr lang="en-US" sz="2800" b="1" i="0">
                <a:effectLst/>
                <a:latin typeface="clcicgqyw0002obe2xroteu2c"/>
              </a:rPr>
            </a:br>
            <a:endParaRPr lang="en-IN" sz="2800"/>
          </a:p>
        </p:txBody>
      </p:sp>
      <p:sp>
        <p:nvSpPr>
          <p:cNvPr id="3" name="Content Placeholder 2">
            <a:extLst>
              <a:ext uri="{FF2B5EF4-FFF2-40B4-BE49-F238E27FC236}">
                <a16:creationId xmlns:a16="http://schemas.microsoft.com/office/drawing/2014/main" id="{60A11421-2ABC-9928-E42D-39536E1DE522}"/>
              </a:ext>
            </a:extLst>
          </p:cNvPr>
          <p:cNvSpPr>
            <a:spLocks noGrp="1"/>
          </p:cNvSpPr>
          <p:nvPr>
            <p:ph idx="1"/>
          </p:nvPr>
        </p:nvSpPr>
        <p:spPr>
          <a:xfrm>
            <a:off x="4965431" y="2438400"/>
            <a:ext cx="6586489" cy="3785419"/>
          </a:xfrm>
        </p:spPr>
        <p:txBody>
          <a:bodyPr>
            <a:normAutofit/>
          </a:bodyPr>
          <a:lstStyle/>
          <a:p>
            <a:r>
              <a:rPr lang="en-US" sz="2000" b="0" i="0">
                <a:effectLst/>
                <a:latin typeface="clcicgqyw0002obe2xroteu2c"/>
              </a:rPr>
              <a:t>Privacy protection and law covers a wide range of topics, including the collection, use, and disclosure of personal information. It also covers the storage and security of personal information, as well as the right to access and correct personal information. Additionally, it covers the right to be informed about how personal information is used and to whom it is disclosed.</a:t>
            </a:r>
          </a:p>
          <a:p>
            <a:r>
              <a:rPr lang="en-US" sz="2000" b="0" i="0">
                <a:effectLst/>
                <a:latin typeface="clcicgqyw0002obe2xroteu2c"/>
              </a:rPr>
              <a:t>Privacy protection and law also covers the right to opt-out of certain uses of personal information, such as marketing, and the right to be informed of any changes to privacy policies. It also covers the right to complain to a regulator if an individual feels that their privacy rights have been violated.</a:t>
            </a:r>
          </a:p>
          <a:p>
            <a:endParaRPr lang="en-IN" sz="2000"/>
          </a:p>
        </p:txBody>
      </p:sp>
      <p:pic>
        <p:nvPicPr>
          <p:cNvPr id="5" name="Picture 4" descr="A picture containing person, suit, building material, brick&#10;&#10;Description automatically generated">
            <a:extLst>
              <a:ext uri="{FF2B5EF4-FFF2-40B4-BE49-F238E27FC236}">
                <a16:creationId xmlns:a16="http://schemas.microsoft.com/office/drawing/2014/main" id="{75137FE3-D5BB-1E3D-9BBA-AE7ABA0B4BFE}"/>
              </a:ext>
            </a:extLst>
          </p:cNvPr>
          <p:cNvPicPr>
            <a:picLocks noChangeAspect="1"/>
          </p:cNvPicPr>
          <p:nvPr/>
        </p:nvPicPr>
        <p:blipFill rotWithShape="1">
          <a:blip r:embed="rId2">
            <a:extLst>
              <a:ext uri="{28A0092B-C50C-407E-A947-70E740481C1C}">
                <a14:useLocalDpi xmlns:a14="http://schemas.microsoft.com/office/drawing/2010/main" val="0"/>
              </a:ext>
            </a:extLst>
          </a:blip>
          <a:srcRect l="18240" r="14166"/>
          <a:stretch/>
        </p:blipFill>
        <p:spPr>
          <a:xfrm>
            <a:off x="20" y="10"/>
            <a:ext cx="4635571" cy="6857990"/>
          </a:xfrm>
          <a:prstGeom prst="rect">
            <a:avLst/>
          </a:prstGeom>
          <a:effectLst/>
        </p:spPr>
      </p:pic>
      <p:cxnSp>
        <p:nvCxnSpPr>
          <p:cNvPr id="14"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F6E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58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BDE5C-B6F2-F7B2-CEB8-E3293C1C3A66}"/>
              </a:ext>
            </a:extLst>
          </p:cNvPr>
          <p:cNvSpPr>
            <a:spLocks noGrp="1"/>
          </p:cNvSpPr>
          <p:nvPr>
            <p:ph type="title"/>
          </p:nvPr>
        </p:nvSpPr>
        <p:spPr>
          <a:xfrm>
            <a:off x="589560" y="856180"/>
            <a:ext cx="4560584" cy="1128068"/>
          </a:xfrm>
        </p:spPr>
        <p:txBody>
          <a:bodyPr anchor="ctr">
            <a:normAutofit/>
          </a:bodyPr>
          <a:lstStyle/>
          <a:p>
            <a:r>
              <a:rPr lang="en-US" sz="2500" b="1" i="0">
                <a:effectLst/>
                <a:latin typeface="clcicgqyw0002obe2xroteu2c"/>
              </a:rPr>
              <a:t>Who is Responsible for Enforcing Privacy Protection and Law?</a:t>
            </a:r>
            <a:br>
              <a:rPr lang="en-US" sz="2500" b="1" i="0">
                <a:effectLst/>
                <a:latin typeface="clcicgqyw0002obe2xroteu2c"/>
              </a:rPr>
            </a:br>
            <a:endParaRPr lang="en-IN" sz="25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BF2AE-C5E5-EDD1-BF80-CC080948A0BC}"/>
              </a:ext>
            </a:extLst>
          </p:cNvPr>
          <p:cNvSpPr>
            <a:spLocks noGrp="1"/>
          </p:cNvSpPr>
          <p:nvPr>
            <p:ph idx="1"/>
          </p:nvPr>
        </p:nvSpPr>
        <p:spPr>
          <a:xfrm>
            <a:off x="590719" y="2330505"/>
            <a:ext cx="4559425" cy="3979585"/>
          </a:xfrm>
        </p:spPr>
        <p:txBody>
          <a:bodyPr anchor="ctr">
            <a:normAutofit/>
          </a:bodyPr>
          <a:lstStyle/>
          <a:p>
            <a:r>
              <a:rPr lang="en-US" sz="1700" b="0" i="0">
                <a:effectLst/>
                <a:latin typeface="clcicgqyw0002obe2xroteu2c"/>
              </a:rPr>
              <a:t>The enforcement of privacy protection and law is typically the responsibility of a national or regional data protection authority. These authorities are responsible for ensuring that organizations comply with privacy laws and regulations. They are also responsible for investigating complaints and taking action against organizations that are found to be in violation of privacy laws.</a:t>
            </a:r>
          </a:p>
          <a:p>
            <a:r>
              <a:rPr lang="en-US" sz="1700" b="0" i="0">
                <a:effectLst/>
                <a:latin typeface="clcicgqyw0002obe2xroteu2c"/>
              </a:rPr>
              <a:t>In some countries, such as the United States, there are also private organizations that are responsible for enforcing privacy protection and law. These organizations are typically non-profit and work to ensure that individuals' privacy rights are respected and protected.</a:t>
            </a:r>
          </a:p>
          <a:p>
            <a:endParaRPr lang="en-IN" sz="17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decorated&#10;&#10;Description automatically generated">
            <a:extLst>
              <a:ext uri="{FF2B5EF4-FFF2-40B4-BE49-F238E27FC236}">
                <a16:creationId xmlns:a16="http://schemas.microsoft.com/office/drawing/2014/main" id="{659A7CBE-5853-427F-AD1E-61B217CB18A3}"/>
              </a:ext>
            </a:extLst>
          </p:cNvPr>
          <p:cNvPicPr>
            <a:picLocks noChangeAspect="1"/>
          </p:cNvPicPr>
          <p:nvPr/>
        </p:nvPicPr>
        <p:blipFill rotWithShape="1">
          <a:blip r:embed="rId2">
            <a:extLst>
              <a:ext uri="{28A0092B-C50C-407E-A947-70E740481C1C}">
                <a14:useLocalDpi xmlns:a14="http://schemas.microsoft.com/office/drawing/2010/main" val="0"/>
              </a:ext>
            </a:extLst>
          </a:blip>
          <a:srcRect r="4" b="3065"/>
          <a:stretch/>
        </p:blipFill>
        <p:spPr>
          <a:xfrm>
            <a:off x="5977788" y="799352"/>
            <a:ext cx="5425410" cy="5259296"/>
          </a:xfrm>
          <a:prstGeom prst="rect">
            <a:avLst/>
          </a:prstGeom>
        </p:spPr>
      </p:pic>
    </p:spTree>
    <p:extLst>
      <p:ext uri="{BB962C8B-B14F-4D97-AF65-F5344CB8AC3E}">
        <p14:creationId xmlns:p14="http://schemas.microsoft.com/office/powerpoint/2010/main" val="3537593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keyboard&#10;&#10;Description automatically generated">
            <a:extLst>
              <a:ext uri="{FF2B5EF4-FFF2-40B4-BE49-F238E27FC236}">
                <a16:creationId xmlns:a16="http://schemas.microsoft.com/office/drawing/2014/main" id="{D0A9BA5C-6A49-B191-FB38-3346FC131058}"/>
              </a:ext>
            </a:extLst>
          </p:cNvPr>
          <p:cNvPicPr>
            <a:picLocks noChangeAspect="1"/>
          </p:cNvPicPr>
          <p:nvPr/>
        </p:nvPicPr>
        <p:blipFill rotWithShape="1">
          <a:blip r:embed="rId2">
            <a:extLst>
              <a:ext uri="{28A0092B-C50C-407E-A947-70E740481C1C}">
                <a14:useLocalDpi xmlns:a14="http://schemas.microsoft.com/office/drawing/2010/main" val="0"/>
              </a:ext>
            </a:extLst>
          </a:blip>
          <a:srcRect t="4065" b="39685"/>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4C319E23-4CB0-4EC2-448D-BB4E8C2A3F18}"/>
              </a:ext>
            </a:extLst>
          </p:cNvPr>
          <p:cNvSpPr>
            <a:spLocks noGrp="1"/>
          </p:cNvSpPr>
          <p:nvPr>
            <p:ph type="title"/>
          </p:nvPr>
        </p:nvSpPr>
        <p:spPr>
          <a:xfrm>
            <a:off x="5801709" y="3159719"/>
            <a:ext cx="5552090" cy="1336081"/>
          </a:xfrm>
        </p:spPr>
        <p:txBody>
          <a:bodyPr anchor="b">
            <a:normAutofit/>
          </a:bodyPr>
          <a:lstStyle/>
          <a:p>
            <a:r>
              <a:rPr lang="en-US" sz="2400" b="1" i="0">
                <a:effectLst/>
                <a:latin typeface="clcicgqyw0002obe2xroteu2c"/>
              </a:rPr>
              <a:t>What Are the Consequences of Violating Privacy Protection and Law?</a:t>
            </a:r>
            <a:br>
              <a:rPr lang="en-US" sz="2400" b="1" i="0">
                <a:effectLst/>
                <a:latin typeface="clcicgqyw0002obe2xroteu2c"/>
              </a:rPr>
            </a:br>
            <a:endParaRPr lang="en-IN" sz="2400"/>
          </a:p>
        </p:txBody>
      </p:sp>
      <p:sp>
        <p:nvSpPr>
          <p:cNvPr id="3" name="Content Placeholder 2">
            <a:extLst>
              <a:ext uri="{FF2B5EF4-FFF2-40B4-BE49-F238E27FC236}">
                <a16:creationId xmlns:a16="http://schemas.microsoft.com/office/drawing/2014/main" id="{362EBB23-B7B7-37C4-18DA-A6F76324FA2E}"/>
              </a:ext>
            </a:extLst>
          </p:cNvPr>
          <p:cNvSpPr>
            <a:spLocks noGrp="1"/>
          </p:cNvSpPr>
          <p:nvPr>
            <p:ph idx="1"/>
          </p:nvPr>
        </p:nvSpPr>
        <p:spPr>
          <a:xfrm>
            <a:off x="5801709" y="4572000"/>
            <a:ext cx="5552089" cy="1647825"/>
          </a:xfrm>
        </p:spPr>
        <p:txBody>
          <a:bodyPr>
            <a:normAutofit/>
          </a:bodyPr>
          <a:lstStyle/>
          <a:p>
            <a:r>
              <a:rPr lang="en-US" sz="1100" b="0" i="0">
                <a:effectLst/>
                <a:latin typeface="clcicgqyw0002obe2xroteu2c"/>
              </a:rPr>
              <a:t>The consequences of violating privacy protection and law can vary depending on the country or region. In some cases, violations may result in fines or other penalties. In other cases, organizations may be required to make changes to their policies and procedures in order to comply with the law. In extreme cases, organizations may face criminal charges.</a:t>
            </a:r>
          </a:p>
          <a:p>
            <a:r>
              <a:rPr lang="en-US" sz="1100" b="0" i="0">
                <a:effectLst/>
                <a:latin typeface="clcicgqyw0002obe2xroteu2c"/>
              </a:rPr>
              <a:t>It is important to note that violations of privacy protection and law can also have a negative impact on an organization's reputation. This can lead to a loss of customers and a decrease in revenue, as well as an increase in public scrutiny and criticism.</a:t>
            </a:r>
          </a:p>
          <a:p>
            <a:endParaRPr lang="en-IN" sz="1100"/>
          </a:p>
        </p:txBody>
      </p:sp>
    </p:spTree>
    <p:extLst>
      <p:ext uri="{BB962C8B-B14F-4D97-AF65-F5344CB8AC3E}">
        <p14:creationId xmlns:p14="http://schemas.microsoft.com/office/powerpoint/2010/main" val="2537613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print in black and white">
            <a:extLst>
              <a:ext uri="{FF2B5EF4-FFF2-40B4-BE49-F238E27FC236}">
                <a16:creationId xmlns:a16="http://schemas.microsoft.com/office/drawing/2014/main" id="{53003E38-040C-0085-3764-2454BE1DAB31}"/>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0D0038-AE14-E7FD-5696-61A8738A23F3}"/>
              </a:ext>
            </a:extLst>
          </p:cNvPr>
          <p:cNvSpPr>
            <a:spLocks noGrp="1"/>
          </p:cNvSpPr>
          <p:nvPr>
            <p:ph type="title"/>
          </p:nvPr>
        </p:nvSpPr>
        <p:spPr>
          <a:xfrm>
            <a:off x="838200" y="365125"/>
            <a:ext cx="3822189" cy="1899912"/>
          </a:xfrm>
        </p:spPr>
        <p:txBody>
          <a:bodyPr>
            <a:normAutofit/>
          </a:bodyPr>
          <a:lstStyle/>
          <a:p>
            <a:r>
              <a:rPr lang="en-US" sz="4000" b="1" dirty="0"/>
              <a:t>Physical Security</a:t>
            </a:r>
            <a:endParaRPr lang="en-IN" sz="4000" b="1" dirty="0"/>
          </a:p>
        </p:txBody>
      </p:sp>
      <p:sp>
        <p:nvSpPr>
          <p:cNvPr id="3" name="Content Placeholder 2">
            <a:extLst>
              <a:ext uri="{FF2B5EF4-FFF2-40B4-BE49-F238E27FC236}">
                <a16:creationId xmlns:a16="http://schemas.microsoft.com/office/drawing/2014/main" id="{7D691046-DE6F-E9A7-B0EB-F4234DD26EE0}"/>
              </a:ext>
            </a:extLst>
          </p:cNvPr>
          <p:cNvSpPr>
            <a:spLocks noGrp="1"/>
          </p:cNvSpPr>
          <p:nvPr>
            <p:ph idx="1"/>
          </p:nvPr>
        </p:nvSpPr>
        <p:spPr>
          <a:xfrm>
            <a:off x="838200" y="2434201"/>
            <a:ext cx="3822189" cy="3742762"/>
          </a:xfrm>
        </p:spPr>
        <p:txBody>
          <a:bodyPr>
            <a:normAutofit/>
          </a:bodyPr>
          <a:lstStyle/>
          <a:p>
            <a:r>
              <a:rPr lang="en-IN" sz="2000"/>
              <a:t>The most obvious choice of protecting data is to keep it in a safe locked room/building</a:t>
            </a:r>
          </a:p>
          <a:p>
            <a:r>
              <a:rPr lang="en-IN" sz="2000"/>
              <a:t>Protected rooms can e safeguarded by</a:t>
            </a:r>
          </a:p>
          <a:p>
            <a:r>
              <a:rPr lang="en-IN" sz="2000"/>
              <a:t>A lock-and-key</a:t>
            </a:r>
          </a:p>
          <a:p>
            <a:r>
              <a:rPr lang="en-IN" sz="2000"/>
              <a:t>ID card scanning</a:t>
            </a:r>
          </a:p>
          <a:p>
            <a:r>
              <a:rPr lang="en-IN" sz="2000"/>
              <a:t>Biometrics (retina-scan, fingerprint-scanning)</a:t>
            </a:r>
          </a:p>
          <a:p>
            <a:r>
              <a:rPr lang="en-IN" sz="2000"/>
              <a:t>Using a safe Alarms</a:t>
            </a:r>
          </a:p>
        </p:txBody>
      </p:sp>
    </p:spTree>
    <p:extLst>
      <p:ext uri="{BB962C8B-B14F-4D97-AF65-F5344CB8AC3E}">
        <p14:creationId xmlns:p14="http://schemas.microsoft.com/office/powerpoint/2010/main" val="557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5E0A23B-5651-7103-7F3A-8AB783FA2D2E}"/>
              </a:ext>
            </a:extLst>
          </p:cNvPr>
          <p:cNvSpPr>
            <a:spLocks noGrp="1"/>
          </p:cNvSpPr>
          <p:nvPr>
            <p:ph type="title"/>
          </p:nvPr>
        </p:nvSpPr>
        <p:spPr>
          <a:xfrm>
            <a:off x="838201" y="365125"/>
            <a:ext cx="5393360" cy="1325563"/>
          </a:xfrm>
        </p:spPr>
        <p:txBody>
          <a:bodyPr>
            <a:normAutofit/>
          </a:bodyPr>
          <a:lstStyle/>
          <a:p>
            <a:r>
              <a:rPr lang="en-IN" b="1" dirty="0"/>
              <a:t>Encryption</a:t>
            </a:r>
          </a:p>
        </p:txBody>
      </p:sp>
      <p:sp>
        <p:nvSpPr>
          <p:cNvPr id="29" name="Freeform: Shape 23">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A699547-A7D5-4322-E199-41F87973C31A}"/>
              </a:ext>
            </a:extLst>
          </p:cNvPr>
          <p:cNvSpPr>
            <a:spLocks noGrp="1"/>
          </p:cNvSpPr>
          <p:nvPr>
            <p:ph idx="1"/>
          </p:nvPr>
        </p:nvSpPr>
        <p:spPr>
          <a:xfrm>
            <a:off x="838200" y="1825625"/>
            <a:ext cx="5393361" cy="4351338"/>
          </a:xfrm>
        </p:spPr>
        <p:txBody>
          <a:bodyPr>
            <a:normAutofit/>
          </a:bodyPr>
          <a:lstStyle/>
          <a:p>
            <a:r>
              <a:rPr lang="en-IN" sz="2600"/>
              <a:t>Encryption makes data in a computer system illegible and makes data look meaningless</a:t>
            </a:r>
          </a:p>
          <a:p>
            <a:r>
              <a:rPr lang="en-IN" sz="2600"/>
              <a:t>Decryption is converting the illegible data back into its original form</a:t>
            </a:r>
          </a:p>
          <a:p>
            <a:r>
              <a:rPr lang="en-IN" sz="2600"/>
              <a:t>An encryption key is a code used for the encryption process</a:t>
            </a:r>
          </a:p>
          <a:p>
            <a:r>
              <a:rPr lang="en-IN" sz="2600"/>
              <a:t>A decryption key is needed before the data can be changes back to its original form</a:t>
            </a:r>
          </a:p>
        </p:txBody>
      </p:sp>
      <p:sp>
        <p:nvSpPr>
          <p:cNvPr id="31" name="Oval 25">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5" name="Picture 4" descr="Computer script on a screen">
            <a:extLst>
              <a:ext uri="{FF2B5EF4-FFF2-40B4-BE49-F238E27FC236}">
                <a16:creationId xmlns:a16="http://schemas.microsoft.com/office/drawing/2014/main" id="{3E844E84-A01D-D4D5-876D-F265C2B7E988}"/>
              </a:ext>
            </a:extLst>
          </p:cNvPr>
          <p:cNvPicPr>
            <a:picLocks noChangeAspect="1"/>
          </p:cNvPicPr>
          <p:nvPr/>
        </p:nvPicPr>
        <p:blipFill rotWithShape="1">
          <a:blip r:embed="rId2"/>
          <a:srcRect r="33250"/>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Freeform: Shape 29">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996547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917</Words>
  <Application>Microsoft Office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clcicgqyw0002obe2xroteu2c</vt:lpstr>
      <vt:lpstr>Office Theme</vt:lpstr>
      <vt:lpstr>Define Privacy Protection and Law.</vt:lpstr>
      <vt:lpstr>PowerPoint Presentation</vt:lpstr>
      <vt:lpstr>What is Privacy Protection and Law? </vt:lpstr>
      <vt:lpstr>Why is Privacy Protection and Law Important? </vt:lpstr>
      <vt:lpstr>What Does Privacy Protection and Law Cover? </vt:lpstr>
      <vt:lpstr>Who is Responsible for Enforcing Privacy Protection and Law? </vt:lpstr>
      <vt:lpstr>What Are the Consequences of Violating Privacy Protection and Law? </vt:lpstr>
      <vt:lpstr>Physical Security</vt:lpstr>
      <vt:lpstr>Encryption</vt:lpstr>
      <vt:lpstr>Digital Signature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Protection and the Law: Unveiling the Truth </dc:title>
  <dc:creator>Ekhlakh Ahmad</dc:creator>
  <cp:lastModifiedBy>Ekhlakh Ahmad</cp:lastModifiedBy>
  <cp:revision>3</cp:revision>
  <dcterms:created xsi:type="dcterms:W3CDTF">2023-03-06T12:23:58Z</dcterms:created>
  <dcterms:modified xsi:type="dcterms:W3CDTF">2023-03-06T15:30:13Z</dcterms:modified>
</cp:coreProperties>
</file>